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779" r:id="rId3"/>
  </p:sldMasterIdLst>
  <p:notesMasterIdLst>
    <p:notesMasterId r:id="rId28"/>
  </p:notesMasterIdLst>
  <p:handoutMasterIdLst>
    <p:handoutMasterId r:id="rId29"/>
  </p:handoutMasterIdLst>
  <p:sldIdLst>
    <p:sldId id="257" r:id="rId4"/>
    <p:sldId id="522" r:id="rId5"/>
    <p:sldId id="439" r:id="rId6"/>
    <p:sldId id="529" r:id="rId7"/>
    <p:sldId id="502" r:id="rId8"/>
    <p:sldId id="532" r:id="rId9"/>
    <p:sldId id="533" r:id="rId10"/>
    <p:sldId id="542" r:id="rId11"/>
    <p:sldId id="544" r:id="rId12"/>
    <p:sldId id="543" r:id="rId13"/>
    <p:sldId id="440" r:id="rId14"/>
    <p:sldId id="448" r:id="rId15"/>
    <p:sldId id="541" r:id="rId16"/>
    <p:sldId id="540" r:id="rId17"/>
    <p:sldId id="535" r:id="rId18"/>
    <p:sldId id="545" r:id="rId19"/>
    <p:sldId id="546" r:id="rId20"/>
    <p:sldId id="547" r:id="rId21"/>
    <p:sldId id="549" r:id="rId22"/>
    <p:sldId id="548" r:id="rId23"/>
    <p:sldId id="550" r:id="rId24"/>
    <p:sldId id="536" r:id="rId25"/>
    <p:sldId id="551" r:id="rId26"/>
    <p:sldId id="300" r:id="rId27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401F"/>
    <a:srgbClr val="FF66CC"/>
    <a:srgbClr val="B8CCE4"/>
    <a:srgbClr val="C2D69B"/>
    <a:srgbClr val="C0C0C0"/>
    <a:srgbClr val="FF6600"/>
    <a:srgbClr val="F58617"/>
    <a:srgbClr val="005E80"/>
    <a:srgbClr val="CD6B09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1" autoAdjust="0"/>
    <p:restoredTop sz="94660"/>
  </p:normalViewPr>
  <p:slideViewPr>
    <p:cSldViewPr>
      <p:cViewPr>
        <p:scale>
          <a:sx n="90" d="100"/>
          <a:sy n="90" d="100"/>
        </p:scale>
        <p:origin x="-546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E3038-5826-4822-893D-BFFCF3BDCF71}" type="datetimeFigureOut">
              <a:rPr lang="de-DE" smtClean="0"/>
              <a:t>10.02.2016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3C15C-D429-4467-8AC2-230F9CA4D5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083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3BCCBA3-5B21-4FA3-98EB-6CE7106244ED}" type="datetimeFigureOut">
              <a:rPr lang="de-DE" smtClean="0"/>
              <a:t>10.02.2016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25FC5A9-2D2F-4FA3-B90A-00612BA4F9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9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5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42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A9FD2-5A64-4B55-8A0D-998E708E7E7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6"/>
          <p:cNvSpPr>
            <a:spLocks noChangeArrowheads="1"/>
          </p:cNvSpPr>
          <p:nvPr userDrawn="1"/>
        </p:nvSpPr>
        <p:spPr bwMode="auto">
          <a:xfrm>
            <a:off x="107950" y="6653039"/>
            <a:ext cx="1139825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r>
              <a:rPr lang="de-DE" sz="1100" b="1" dirty="0">
                <a:solidFill>
                  <a:srgbClr val="95C11F"/>
                </a:solidFill>
                <a:latin typeface="Trebuchet MS" pitchFamily="34" charset="0"/>
                <a:cs typeface="Times New Roman" pitchFamily="18" charset="0"/>
              </a:rPr>
              <a:t>www.ekiba.de</a:t>
            </a:r>
          </a:p>
        </p:txBody>
      </p:sp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>
            <a:off x="2916238" y="6669360"/>
            <a:ext cx="2160587" cy="138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 smtClean="0">
                <a:solidFill>
                  <a:srgbClr val="005E80"/>
                </a:solidFill>
                <a:latin typeface="Trebuchet MS" pitchFamily="34" charset="0"/>
                <a:cs typeface="+mn-cs"/>
              </a:rPr>
              <a:t>© Dr. Torsten Sternberg | </a:t>
            </a:r>
            <a:fld id="{50B40E8E-A36A-45D4-8323-30951290F742}" type="datetime1">
              <a:rPr lang="de-DE" sz="900" b="1" smtClean="0">
                <a:solidFill>
                  <a:srgbClr val="005E80"/>
                </a:solidFill>
                <a:latin typeface="Trebuchet MS" pitchFamily="34" charset="0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10.02.2016</a:t>
            </a:fld>
            <a:endParaRPr lang="de-DE" sz="900" b="1" dirty="0" smtClean="0">
              <a:solidFill>
                <a:srgbClr val="005E80"/>
              </a:solidFill>
              <a:latin typeface="Trebuchet MS" pitchFamily="34" charset="0"/>
              <a:cs typeface="+mn-cs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5364163" y="6669360"/>
            <a:ext cx="3671887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 smtClean="0">
                <a:solidFill>
                  <a:srgbClr val="005E80"/>
                </a:solidFill>
                <a:latin typeface="Trebuchet MS" pitchFamily="34" charset="0"/>
                <a:cs typeface="+mn-cs"/>
              </a:rPr>
              <a:t>FR-Erbschaften-Schatzkästchen.pptx | Seite  </a:t>
            </a:r>
            <a:fld id="{2E9498E2-2E94-4989-8153-D22BDEF7DBA0}" type="slidenum">
              <a:rPr lang="de-DE" sz="900" b="1" smtClean="0">
                <a:solidFill>
                  <a:srgbClr val="005E80"/>
                </a:solidFill>
                <a:latin typeface="Trebuchet MS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900" b="1" dirty="0" smtClean="0">
              <a:solidFill>
                <a:srgbClr val="005E80"/>
              </a:solidFill>
              <a:latin typeface="Trebuchet MS" pitchFamily="34" charset="0"/>
              <a:cs typeface="+mn-cs"/>
            </a:endParaRPr>
          </a:p>
        </p:txBody>
      </p:sp>
      <p:pic>
        <p:nvPicPr>
          <p:cNvPr id="1031" name="Picture 7" descr="C:\Users\Torsten Sternberg\Documents\backgroundt-0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1136"/>
            <a:ext cx="1152128" cy="92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TSternberg\Documents\Fundraising\FR-Bilder\G-Diakonie_Baden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7286"/>
            <a:ext cx="1289928" cy="4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Sternberg\Documents\Fundraising\EKiBa-CD\schwung\office\ekiba_schwung_4c_violet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37994" r="30901" b="1"/>
          <a:stretch/>
        </p:blipFill>
        <p:spPr bwMode="auto">
          <a:xfrm>
            <a:off x="-1" y="6048000"/>
            <a:ext cx="9144001" cy="60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4137"/>
            <a:ext cx="9144000" cy="6417498"/>
          </a:xfrm>
          <a:prstGeom prst="rect">
            <a:avLst/>
          </a:prstGeom>
        </p:spPr>
      </p:pic>
      <p:pic>
        <p:nvPicPr>
          <p:cNvPr id="5" name="Picture 7" descr="C:\Users\Torsten Sternberg\Documents\backgroundt-0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1136"/>
            <a:ext cx="1152128" cy="92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Sternberg\Documents\Fundraising\FR-Bilder\G-Diakonie_Baden-Logo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7286"/>
            <a:ext cx="1289928" cy="4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 kern="1200">
          <a:solidFill>
            <a:srgbClr val="005E80"/>
          </a:solidFill>
          <a:latin typeface="Trebuchet MS" pitchFamily="34" charset="0"/>
          <a:ea typeface="+mj-ea"/>
          <a:cs typeface="+mj-cs"/>
        </a:defRPr>
      </a:lvl1pPr>
      <a:lvl2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2pPr>
      <a:lvl3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3pPr>
      <a:lvl4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4pPr>
      <a:lvl5pPr algn="l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5pPr>
      <a:lvl6pPr marL="457200" algn="l" rtl="0" fontAlgn="base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6pPr>
      <a:lvl7pPr marL="914400" algn="l" rtl="0" fontAlgn="base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7pPr>
      <a:lvl8pPr marL="1371600" algn="l" rtl="0" fontAlgn="base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8pPr>
      <a:lvl9pPr marL="1828800" algn="l" rtl="0" fontAlgn="base">
        <a:lnSpc>
          <a:spcPts val="4200"/>
        </a:lnSpc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100000">
              <a:srgbClr val="FF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B0D677-2BC3-4516-979A-96B5C5B9EE67}" type="slidenum">
              <a:rPr lang="de-DE">
                <a:solidFill>
                  <a:srgbClr val="000000"/>
                </a:solidFill>
                <a:latin typeface="Arial" charset="0"/>
                <a:cs typeface="+mn-cs"/>
              </a:rPr>
              <a:pPr/>
              <a:t>‹Nr.›</a:t>
            </a:fld>
            <a:endParaRPr lang="de-DE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3"/>
          <p:cNvSpPr txBox="1">
            <a:spLocks/>
          </p:cNvSpPr>
          <p:nvPr/>
        </p:nvSpPr>
        <p:spPr bwMode="auto">
          <a:xfrm>
            <a:off x="2196480" y="1858062"/>
            <a:ext cx="6768008" cy="18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de-DE" sz="2800" b="1" dirty="0" smtClean="0">
                <a:solidFill>
                  <a:srgbClr val="005E80"/>
                </a:solidFill>
                <a:latin typeface="Trebuchet MS" pitchFamily="34" charset="0"/>
              </a:rPr>
              <a:t>Mein </a:t>
            </a:r>
            <a:r>
              <a:rPr lang="de-DE" sz="2800" b="1" dirty="0">
                <a:solidFill>
                  <a:srgbClr val="005E80"/>
                </a:solidFill>
                <a:latin typeface="Trebuchet MS" pitchFamily="34" charset="0"/>
              </a:rPr>
              <a:t>persönliches Schatzkästchen: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de-DE" sz="2800" b="1" dirty="0">
                <a:solidFill>
                  <a:srgbClr val="005E80"/>
                </a:solidFill>
                <a:latin typeface="Trebuchet MS" pitchFamily="34" charset="0"/>
              </a:rPr>
              <a:t>Was mir wichtig ist </a:t>
            </a:r>
            <a:r>
              <a:rPr lang="de-DE" sz="2800" b="1" dirty="0" smtClean="0">
                <a:solidFill>
                  <a:srgbClr val="005E80"/>
                </a:solidFill>
                <a:latin typeface="Trebuchet MS" pitchFamily="34" charset="0"/>
              </a:rPr>
              <a:t/>
            </a:r>
            <a:br>
              <a:rPr lang="de-DE" sz="28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800" b="1" dirty="0" smtClean="0">
                <a:solidFill>
                  <a:srgbClr val="005E80"/>
                </a:solidFill>
                <a:latin typeface="Trebuchet MS" pitchFamily="34" charset="0"/>
              </a:rPr>
              <a:t>und </a:t>
            </a:r>
            <a:r>
              <a:rPr lang="de-DE" sz="2800" b="1" dirty="0">
                <a:solidFill>
                  <a:srgbClr val="005E80"/>
                </a:solidFill>
                <a:latin typeface="Trebuchet MS" pitchFamily="34" charset="0"/>
              </a:rPr>
              <a:t>was ich weitergeben möchte </a:t>
            </a:r>
            <a:r>
              <a:rPr lang="de-DE" sz="2800" b="1" dirty="0" smtClean="0">
                <a:solidFill>
                  <a:srgbClr val="005E80"/>
                </a:solidFill>
                <a:latin typeface="Trebuchet MS" pitchFamily="34" charset="0"/>
              </a:rPr>
              <a:t>…</a:t>
            </a:r>
            <a:endParaRPr lang="de-DE" sz="28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611999"/>
            <a:ext cx="4554717" cy="5669447"/>
          </a:xfrm>
          <a:prstGeom prst="rect">
            <a:avLst/>
          </a:prstGeom>
        </p:spPr>
      </p:pic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2000"/>
            <a:ext cx="4558131" cy="56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persönliche Annäherung II.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5" y="908720"/>
            <a:ext cx="19451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Aufgabe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2625" y="1772816"/>
            <a:ext cx="338437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Füllen Sie Ihr 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persönliches 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Schatzkästchen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Tauschen Sie sich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zu viert 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darüber aus!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Bringen Sie 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einen Gedanken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ins Plenum mit!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09" y="1700808"/>
            <a:ext cx="5202756" cy="41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„letzter Wille“ als Prozess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4" y="1340768"/>
            <a:ext cx="63376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>
                <a:latin typeface="Trebuchet MS"/>
              </a:rPr>
              <a:t>Wie kommt es zum letzten Willen?</a:t>
            </a:r>
            <a:endParaRPr lang="de-DE" kern="0" dirty="0" smtClean="0">
              <a:latin typeface="Trebuchet M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132856"/>
            <a:ext cx="5904656" cy="209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Prozess über Etappen (z.T. Jahre)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Informationsbedürfnis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biografische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Situation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besondere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Ereignisse</a:t>
            </a:r>
          </a:p>
        </p:txBody>
      </p:sp>
    </p:spTree>
    <p:extLst>
      <p:ext uri="{BB962C8B-B14F-4D97-AF65-F5344CB8AC3E}">
        <p14:creationId xmlns:p14="http://schemas.microsoft.com/office/powerpoint/2010/main" val="19167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wnloadHORNBACH TV-Spot - Und was bleibt von Di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864" y="2971563"/>
            <a:ext cx="3269625" cy="1839164"/>
          </a:xfrm>
          <a:prstGeom prst="rect">
            <a:avLst/>
          </a:prstGeom>
        </p:spPr>
      </p:pic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5530" y="30029"/>
            <a:ext cx="5470806" cy="68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6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undraising\Hornbach-Herbstkampag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568" y="533759"/>
            <a:ext cx="4598432" cy="559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Fundraising\Hornbach-Trep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415463" cy="559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„Was bleibt.“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1268760"/>
            <a:ext cx="35283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„richtig</a:t>
            </a:r>
            <a:r>
              <a:rPr lang="de-DE" kern="0" smtClean="0">
                <a:latin typeface="Trebuchet MS"/>
              </a:rPr>
              <a:t>“ Vererben …</a:t>
            </a:r>
            <a:endParaRPr lang="de-DE" kern="0" dirty="0" smtClean="0">
              <a:latin typeface="Trebuchet M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180034"/>
            <a:ext cx="792088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Erbe bedeutet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Sinn-Stiftung!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Vererben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ist nicht die letzte Erziehungsmaßnahme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keine spontanen Entscheidungen fällen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sich nicht darauf verlassen,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dass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sich Erben von selbst einigen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Kommunikation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mit den Erben!</a:t>
            </a:r>
          </a:p>
        </p:txBody>
      </p:sp>
    </p:spTree>
    <p:extLst>
      <p:ext uri="{BB962C8B-B14F-4D97-AF65-F5344CB8AC3E}">
        <p14:creationId xmlns:p14="http://schemas.microsoft.com/office/powerpoint/2010/main" val="40089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611999"/>
            <a:ext cx="4543994" cy="5643835"/>
          </a:xfrm>
          <a:prstGeom prst="rect">
            <a:avLst/>
          </a:prstGeom>
        </p:spPr>
      </p:pic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11999"/>
            <a:ext cx="4558482" cy="56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592304"/>
            <a:ext cx="4558640" cy="5663529"/>
          </a:xfrm>
          <a:prstGeom prst="rect">
            <a:avLst/>
          </a:prstGeom>
        </p:spPr>
      </p:pic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3928"/>
            <a:ext cx="4536504" cy="56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2800" y="611998"/>
            <a:ext cx="4556299" cy="5649811"/>
          </a:xfrm>
          <a:prstGeom prst="rect">
            <a:avLst/>
          </a:prstGeom>
        </p:spPr>
      </p:pic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11998"/>
            <a:ext cx="4572001" cy="564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000" y="612000"/>
            <a:ext cx="4534491" cy="5612079"/>
          </a:xfrm>
          <a:prstGeom prst="rect">
            <a:avLst/>
          </a:prstGeom>
        </p:spPr>
      </p:pic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0" y="612000"/>
            <a:ext cx="4503414" cy="56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>
                <a:solidFill>
                  <a:srgbClr val="FFFFFF"/>
                </a:solidFill>
                <a:latin typeface="Trebuchet MS" pitchFamily="34" charset="0"/>
              </a:rPr>
              <a:t>zur Person</a:t>
            </a:r>
          </a:p>
          <a:p>
            <a:pPr eaLnBrk="1" hangingPunct="1">
              <a:spcBef>
                <a:spcPct val="50000"/>
              </a:spcBef>
            </a:pPr>
            <a:endParaRPr lang="de-DE" sz="11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755104" y="1412776"/>
            <a:ext cx="6553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Erfahrungshintergründe …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650" y="2132856"/>
            <a:ext cx="7920038" cy="36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Selbständiger im Sportmarketing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Gemeindepfarrer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Religionslehrer und Bezirksjugendpfarrer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Führungsakademie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des Landes Baden-Württemberg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Gemeindeberatung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, Change Management 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und Fundraising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Erbschaftsberatungskonzept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„Was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bleibt.“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593677"/>
            <a:ext cx="4551303" cy="5671757"/>
          </a:xfrm>
          <a:prstGeom prst="rect">
            <a:avLst/>
          </a:prstGeom>
        </p:spPr>
      </p:pic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0" y="612000"/>
            <a:ext cx="4524484" cy="5653434"/>
          </a:xfrm>
          <a:prstGeom prst="rect">
            <a:avLst/>
          </a:prstGeom>
        </p:spPr>
      </p:pic>
      <p:sp>
        <p:nvSpPr>
          <p:cNvPr id="5" name="Abgerundete rechteckige Legende 4"/>
          <p:cNvSpPr/>
          <p:nvPr/>
        </p:nvSpPr>
        <p:spPr>
          <a:xfrm>
            <a:off x="246172" y="1916832"/>
            <a:ext cx="3202906" cy="1923989"/>
          </a:xfrm>
          <a:prstGeom prst="wedgeRoundRectCallout">
            <a:avLst>
              <a:gd name="adj1" fmla="val 43752"/>
              <a:gd name="adj2" fmla="val 83513"/>
              <a:gd name="adj3" fmla="val 16667"/>
            </a:avLst>
          </a:prstGeom>
          <a:solidFill>
            <a:schemeClr val="bg1"/>
          </a:solidFill>
          <a:ln>
            <a:solidFill>
              <a:srgbClr val="B74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2060848"/>
            <a:ext cx="2921534" cy="165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Abgerundete rechteckige Legende 6"/>
          <p:cNvSpPr/>
          <p:nvPr/>
        </p:nvSpPr>
        <p:spPr>
          <a:xfrm flipV="1">
            <a:off x="4738234" y="2180711"/>
            <a:ext cx="3146134" cy="1067510"/>
          </a:xfrm>
          <a:prstGeom prst="wedgeRoundRectCallout">
            <a:avLst>
              <a:gd name="adj1" fmla="val 43752"/>
              <a:gd name="adj2" fmla="val 83513"/>
              <a:gd name="adj3" fmla="val 16667"/>
            </a:avLst>
          </a:prstGeom>
          <a:solidFill>
            <a:schemeClr val="bg1"/>
          </a:solidFill>
          <a:ln>
            <a:solidFill>
              <a:srgbClr val="B74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2250000"/>
            <a:ext cx="2952328" cy="930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40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Sternberg\Documents\Fundraising\FR-Bilder\FR-Bilder-2013-10-21-Erbschaftsfundraising-Synode-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024" y="116632"/>
            <a:ext cx="916102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3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Frei-Räume …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82624" y="1340768"/>
            <a:ext cx="63376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Herzliche Einladung!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132856"/>
            <a:ext cx="7848872" cy="394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Nehmen Sie sich Zeit für die Ausstellung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Hinterlassen Sie dort Ihre Gedanken als Anregung für andere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Kommen Sie miteinander ins Gespräch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Sprechen Sie mich an, 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wenn Sie noch Fragen haben …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smtClean="0">
                <a:solidFill>
                  <a:srgbClr val="005E80"/>
                </a:solidFill>
                <a:latin typeface="Trebuchet MS" pitchFamily="34" charset="0"/>
              </a:rPr>
              <a:t>… oder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atmen Sie einfach tief durch 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bis zum Abendessen …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83" y="611998"/>
            <a:ext cx="4449936" cy="5566141"/>
          </a:xfrm>
          <a:prstGeom prst="rect">
            <a:avLst/>
          </a:prstGeom>
        </p:spPr>
      </p:pic>
      <p:pic>
        <p:nvPicPr>
          <p:cNvPr id="8" name="Grafik 7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5494" y="611998"/>
            <a:ext cx="4484500" cy="56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>
                <a:solidFill>
                  <a:schemeClr val="bg1"/>
                </a:solidFill>
                <a:latin typeface="Trebuchet MS" pitchFamily="34" charset="0"/>
              </a:rPr>
              <a:t>Rückfragen,</a:t>
            </a:r>
            <a:r>
              <a:rPr lang="de-DE" sz="800" b="1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de-DE" sz="1100" b="1">
                <a:solidFill>
                  <a:schemeClr val="bg1"/>
                </a:solidFill>
                <a:latin typeface="Trebuchet MS" pitchFamily="34" charset="0"/>
              </a:rPr>
              <a:t>Konkretionen, Diskussion</a:t>
            </a:r>
            <a:endParaRPr lang="de-DE" sz="110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Inhaltsplatzhalter 2"/>
          <p:cNvSpPr>
            <a:spLocks/>
          </p:cNvSpPr>
          <p:nvPr/>
        </p:nvSpPr>
        <p:spPr bwMode="auto">
          <a:xfrm>
            <a:off x="3779912" y="4127587"/>
            <a:ext cx="4256088" cy="160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07C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www.das-was-bleibt.de</a:t>
            </a: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  <a:p>
            <a:pPr>
              <a:spcBef>
                <a:spcPts val="600"/>
              </a:spcBef>
            </a:pP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  <a:p>
            <a:pPr>
              <a:spcBef>
                <a:spcPts val="0"/>
              </a:spcBef>
            </a:pP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  <a:p>
            <a:pPr>
              <a:lnSpc>
                <a:spcPct val="105000"/>
              </a:lnSpc>
              <a:spcBef>
                <a:spcPts val="500"/>
              </a:spcBef>
            </a:pP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www.ekiba.de/fundraising</a:t>
            </a: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pic>
        <p:nvPicPr>
          <p:cNvPr id="10" name="Picture 6" descr="ekiba_logo_rgb_300dpi_a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57192"/>
            <a:ext cx="68967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2"/>
          <p:cNvSpPr>
            <a:spLocks/>
          </p:cNvSpPr>
          <p:nvPr/>
        </p:nvSpPr>
        <p:spPr bwMode="auto">
          <a:xfrm>
            <a:off x="540395" y="1196752"/>
            <a:ext cx="7920037" cy="87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07C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000" b="1" dirty="0" err="1">
                <a:solidFill>
                  <a:srgbClr val="005E80"/>
                </a:solidFill>
                <a:latin typeface="Trebuchet MS" pitchFamily="34" charset="0"/>
              </a:rPr>
              <a:t>Pfr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. Dr. Torsten Sternberg, Blumenstr. 1-7, 76133 Karlsruhe</a:t>
            </a:r>
          </a:p>
          <a:p>
            <a:pPr algn="ctr">
              <a:spcBef>
                <a:spcPts val="300"/>
              </a:spcBef>
            </a:pP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Tel.: 0721 – 9175 – 820; </a:t>
            </a:r>
            <a:r>
              <a:rPr lang="de-DE" sz="2000" b="1" dirty="0" err="1">
                <a:solidFill>
                  <a:srgbClr val="005E80"/>
                </a:solidFill>
                <a:latin typeface="Trebuchet MS" pitchFamily="34" charset="0"/>
              </a:rPr>
              <a:t>mail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: torsten.sternberg@ekiba.de</a:t>
            </a:r>
          </a:p>
        </p:txBody>
      </p:sp>
      <p:sp>
        <p:nvSpPr>
          <p:cNvPr id="13" name="Inhaltsplatzhalter 2"/>
          <p:cNvSpPr>
            <a:spLocks/>
          </p:cNvSpPr>
          <p:nvPr/>
        </p:nvSpPr>
        <p:spPr bwMode="auto">
          <a:xfrm>
            <a:off x="612403" y="2204864"/>
            <a:ext cx="7920037" cy="87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07C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/>
          <a:p>
            <a:pPr algn="ctr">
              <a:spcBef>
                <a:spcPts val="300"/>
              </a:spcBef>
            </a:pPr>
            <a:r>
              <a:rPr lang="de-DE" sz="2000" b="1" dirty="0" err="1">
                <a:solidFill>
                  <a:srgbClr val="005E80"/>
                </a:solidFill>
                <a:latin typeface="Trebuchet MS" pitchFamily="34" charset="0"/>
              </a:rPr>
              <a:t>Pfr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. </a:t>
            </a: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Volker Erbacher, Vorholzstr. 3, 76137 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Karlsruhe</a:t>
            </a:r>
          </a:p>
          <a:p>
            <a:pPr algn="ctr">
              <a:spcBef>
                <a:spcPts val="300"/>
              </a:spcBef>
            </a:pP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Tel.: 0721 – </a:t>
            </a: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9349 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– </a:t>
            </a: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219; </a:t>
            </a:r>
            <a:r>
              <a:rPr lang="de-DE" sz="2000" b="1" dirty="0" err="1">
                <a:solidFill>
                  <a:srgbClr val="005E80"/>
                </a:solidFill>
                <a:latin typeface="Trebuchet MS" pitchFamily="34" charset="0"/>
              </a:rPr>
              <a:t>mail</a:t>
            </a:r>
            <a:r>
              <a:rPr lang="de-DE" sz="2000" b="1" dirty="0">
                <a:solidFill>
                  <a:srgbClr val="005E80"/>
                </a:solidFill>
                <a:latin typeface="Trebuchet MS" pitchFamily="34" charset="0"/>
              </a:rPr>
              <a:t>: </a:t>
            </a:r>
            <a:r>
              <a:rPr lang="de-DE" sz="2000" b="1" dirty="0" smtClean="0">
                <a:solidFill>
                  <a:srgbClr val="005E80"/>
                </a:solidFill>
                <a:latin typeface="Trebuchet MS" pitchFamily="34" charset="0"/>
              </a:rPr>
              <a:t>erbacher@diakonie-baden.de</a:t>
            </a:r>
            <a:endParaRPr lang="de-DE" sz="20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pic>
        <p:nvPicPr>
          <p:cNvPr id="14" name="Grafik 13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74" y="3861048"/>
            <a:ext cx="748382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chemeClr val="bg1"/>
                </a:solidFill>
                <a:latin typeface="Trebuchet MS" pitchFamily="34" charset="0"/>
              </a:rPr>
              <a:t>Ablauf</a:t>
            </a:r>
            <a:endParaRPr lang="de-DE" sz="1100" b="1" dirty="0">
              <a:solidFill>
                <a:schemeClr val="bg1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sz="11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27161" y="1340768"/>
            <a:ext cx="756126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persönliche Annäherung I.: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   Nachdenken über Tod und Vererben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Grundsätzliches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zwei Geschichten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persönliche Annäherung II.:</a:t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  „Mein persönliches Schatzkästchen“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„Was bleibt.“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Einladungen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eine Schatzkästchen-Geschichte zum Schluss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persönliche Annäherung I.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1052736"/>
            <a:ext cx="59766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>
                <a:latin typeface="Trebuchet MS"/>
              </a:rPr>
              <a:t>Notieren Sie in </a:t>
            </a:r>
            <a:r>
              <a:rPr lang="de-DE" kern="0" dirty="0" smtClean="0">
                <a:latin typeface="Trebuchet MS"/>
              </a:rPr>
              <a:t>Stichworten: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1916832"/>
            <a:ext cx="8208838" cy="296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Ich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habe ein/kein Testament, weil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Über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das Thema „Erben“ kann ich reden mit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Das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Thema „Sterben und Tod“ ist mir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/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                                            zuletzt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begegnet …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Beim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Thema „Erben und Vererben“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/>
            </a:r>
            <a:b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                                            stört/ärgert 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mich …</a:t>
            </a:r>
          </a:p>
        </p:txBody>
      </p:sp>
    </p:spTree>
    <p:extLst>
      <p:ext uri="{BB962C8B-B14F-4D97-AF65-F5344CB8AC3E}">
        <p14:creationId xmlns:p14="http://schemas.microsoft.com/office/powerpoint/2010/main" val="38272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Tabuthemen</a:t>
            </a:r>
            <a:endParaRPr lang="de-DE" alt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372200" y="4365104"/>
            <a:ext cx="19240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Tabuthema Tod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00501" y="4830571"/>
            <a:ext cx="3513138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emotional belastend,</a:t>
            </a:r>
            <a:b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wird totgeschwiegen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627784" y="1116806"/>
            <a:ext cx="2132470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„Erb-</a:t>
            </a:r>
            <a:br>
              <a:rPr lang="de-DE" altLang="de-DE" sz="2400" b="1" dirty="0" smtClean="0">
                <a:solidFill>
                  <a:srgbClr val="005E80"/>
                </a:solidFill>
                <a:latin typeface="Trebuchet MS" pitchFamily="34" charset="0"/>
              </a:rPr>
            </a:br>
            <a:r>
              <a:rPr lang="de-DE" altLang="de-DE" sz="2400" b="1" dirty="0" err="1" smtClean="0">
                <a:solidFill>
                  <a:srgbClr val="005E80"/>
                </a:solidFill>
                <a:latin typeface="Trebuchet MS" pitchFamily="34" charset="0"/>
              </a:rPr>
              <a:t>schleicherei</a:t>
            </a:r>
            <a:r>
              <a:rPr lang="de-DE" alt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“</a:t>
            </a:r>
            <a:endParaRPr lang="de-DE" alt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580112" y="2052861"/>
            <a:ext cx="21605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„Über Geld spricht man nicht!“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95536" y="2924944"/>
            <a:ext cx="3024336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3400"/>
              </a:lnSpc>
              <a:spcBef>
                <a:spcPts val="900"/>
              </a:spcBef>
            </a:pPr>
            <a:r>
              <a:rPr lang="de-DE" altLang="de-DE" sz="2400" b="1" dirty="0">
                <a:solidFill>
                  <a:srgbClr val="005E80"/>
                </a:solidFill>
                <a:latin typeface="Trebuchet MS" pitchFamily="34" charset="0"/>
              </a:rPr>
              <a:t>Rücksicht auf </a:t>
            </a:r>
            <a:r>
              <a:rPr lang="de-DE" alt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Familienangehörige</a:t>
            </a:r>
            <a:endParaRPr lang="de-DE" alt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Tabuthemen</a:t>
            </a: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611560" y="1268760"/>
            <a:ext cx="35283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Tabuthema „Tod“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1560" y="2180034"/>
            <a:ext cx="8208838" cy="351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Tod ist in Krankenhäuser, Pflegeheime und Hospize ausgelagert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eigene Anschauung von friedlichem Sterben fehlt  </a:t>
            </a: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Angst vor dem Sterben (Schmerzen, Einsamkeit)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Gefühl der Ohnmacht fördert beim „homo </a:t>
            </a:r>
            <a:r>
              <a:rPr lang="de-DE" sz="2400" b="1" dirty="0" err="1">
                <a:solidFill>
                  <a:srgbClr val="005E80"/>
                </a:solidFill>
                <a:latin typeface="Trebuchet MS" pitchFamily="34" charset="0"/>
              </a:rPr>
              <a:t>faber</a:t>
            </a: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“ 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Verdrängung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400"/>
              </a:lnSpc>
              <a:spcBef>
                <a:spcPts val="9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Leitbild der „ewigen Jugend“</a:t>
            </a:r>
          </a:p>
        </p:txBody>
      </p:sp>
    </p:spTree>
    <p:extLst>
      <p:ext uri="{BB962C8B-B14F-4D97-AF65-F5344CB8AC3E}">
        <p14:creationId xmlns:p14="http://schemas.microsoft.com/office/powerpoint/2010/main" val="1956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/>
          <p:cNvSpPr txBox="1">
            <a:spLocks noChangeArrowheads="1"/>
          </p:cNvSpPr>
          <p:nvPr/>
        </p:nvSpPr>
        <p:spPr bwMode="auto">
          <a:xfrm>
            <a:off x="0" y="0"/>
            <a:ext cx="30337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44000" bIns="3600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100" b="1" dirty="0" smtClean="0">
                <a:solidFill>
                  <a:srgbClr val="FFFFFF"/>
                </a:solidFill>
                <a:latin typeface="Trebuchet MS" pitchFamily="34" charset="0"/>
              </a:rPr>
              <a:t>Tabuthemen</a:t>
            </a:r>
            <a:endParaRPr lang="de-DE" sz="1100" b="1" dirty="0">
              <a:solidFill>
                <a:srgbClr val="FFFFFF"/>
              </a:solidFill>
              <a:latin typeface="Trebuchet MS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e-DE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 bwMode="auto">
          <a:xfrm>
            <a:off x="428900" y="836712"/>
            <a:ext cx="60153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de-DE" kern="0" dirty="0" smtClean="0">
                <a:latin typeface="Trebuchet MS"/>
              </a:rPr>
              <a:t>Tabuthema „Vererben und Erben“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67543" y="1477995"/>
            <a:ext cx="8568953" cy="468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eaLnBrk="0" hangingPunct="0">
              <a:lnSpc>
                <a:spcPts val="32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Tabuthema „Tod“</a:t>
            </a:r>
          </a:p>
          <a:p>
            <a:pPr marL="342900" indent="-342900" eaLnBrk="0" hangingPunct="0">
              <a:lnSpc>
                <a:spcPts val="32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Verantwortungsbewusstsein: es</a:t>
            </a:r>
            <a:r>
              <a:rPr lang="de-DE" b="1" dirty="0" smtClean="0">
                <a:solidFill>
                  <a:srgbClr val="005E80"/>
                </a:solidFill>
                <a:latin typeface="Trebuchet MS" pitchFamily="34" charset="0"/>
              </a:rPr>
              <a:t> 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(</a:t>
            </a:r>
            <a:r>
              <a:rPr lang="de-DE" sz="2400" b="1" dirty="0" err="1" smtClean="0">
                <a:solidFill>
                  <a:srgbClr val="005E80"/>
                </a:solidFill>
                <a:latin typeface="Trebuchet MS" pitchFamily="34" charset="0"/>
              </a:rPr>
              <a:t>ge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-)recht machen wollen und um Konsequenzen für andere wissen</a:t>
            </a:r>
          </a:p>
          <a:p>
            <a:pPr marL="342900" indent="-342900" eaLnBrk="0" hangingPunct="0">
              <a:lnSpc>
                <a:spcPts val="32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v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erdrängte Sehnsüchte und (Sinn-) Fragen</a:t>
            </a:r>
          </a:p>
          <a:p>
            <a:pPr marL="342900" indent="-342900" eaLnBrk="0" hangingPunct="0">
              <a:lnSpc>
                <a:spcPts val="32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das „Erbe“ loslassen müssen</a:t>
            </a:r>
          </a:p>
          <a:p>
            <a:pPr marL="342900" indent="-342900" eaLnBrk="0" hangingPunct="0">
              <a:lnSpc>
                <a:spcPts val="32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>
                <a:solidFill>
                  <a:srgbClr val="005E80"/>
                </a:solidFill>
                <a:latin typeface="Trebuchet MS" pitchFamily="34" charset="0"/>
              </a:rPr>
              <a:t>u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nterschiedliche „Wert-Schätzungen“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2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Streit </a:t>
            </a:r>
            <a:r>
              <a:rPr lang="de-DE" sz="2400" b="1" dirty="0" err="1" smtClean="0">
                <a:solidFill>
                  <a:srgbClr val="005E80"/>
                </a:solidFill>
                <a:latin typeface="Trebuchet MS" pitchFamily="34" charset="0"/>
              </a:rPr>
              <a:t>um‘s</a:t>
            </a: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 Erbe</a:t>
            </a:r>
          </a:p>
          <a:p>
            <a:pPr marL="342900" indent="-342900" eaLnBrk="0" hangingPunct="0">
              <a:lnSpc>
                <a:spcPts val="32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Patchwork-Konstellationen</a:t>
            </a:r>
          </a:p>
          <a:p>
            <a:pPr marL="342900" indent="-342900" eaLnBrk="0" hangingPunct="0">
              <a:lnSpc>
                <a:spcPts val="32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Singles ohne direkte Erben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  <a:p>
            <a:pPr marL="342900" indent="-342900" eaLnBrk="0" hangingPunct="0">
              <a:lnSpc>
                <a:spcPts val="3000"/>
              </a:lnSpc>
              <a:spcBef>
                <a:spcPts val="600"/>
              </a:spcBef>
              <a:buFontTx/>
              <a:buChar char="•"/>
            </a:pPr>
            <a:r>
              <a:rPr lang="de-DE" sz="2400" b="1" dirty="0" smtClean="0">
                <a:solidFill>
                  <a:srgbClr val="005E80"/>
                </a:solidFill>
                <a:latin typeface="Trebuchet MS" pitchFamily="34" charset="0"/>
              </a:rPr>
              <a:t>…</a:t>
            </a:r>
            <a:endParaRPr lang="de-DE" sz="2400" b="1" dirty="0">
              <a:solidFill>
                <a:srgbClr val="005E8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6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321" y="611999"/>
            <a:ext cx="4810680" cy="6017372"/>
          </a:xfrm>
          <a:prstGeom prst="rect">
            <a:avLst/>
          </a:prstGeom>
        </p:spPr>
      </p:pic>
      <p:pic>
        <p:nvPicPr>
          <p:cNvPr id="2" name="Grafik 1" descr="FR-Erbschaften-Agentur-Konzept_MuK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612000"/>
            <a:ext cx="4248472" cy="6017371"/>
          </a:xfrm>
          <a:prstGeom prst="rect">
            <a:avLst/>
          </a:prstGeom>
        </p:spPr>
      </p:pic>
      <p:sp>
        <p:nvSpPr>
          <p:cNvPr id="5" name="Abgerundete rechteckige Legende 4"/>
          <p:cNvSpPr/>
          <p:nvPr/>
        </p:nvSpPr>
        <p:spPr>
          <a:xfrm>
            <a:off x="6660232" y="4869160"/>
            <a:ext cx="2016224" cy="720080"/>
          </a:xfrm>
          <a:prstGeom prst="wedgeRoundRectCallout">
            <a:avLst>
              <a:gd name="adj1" fmla="val 31104"/>
              <a:gd name="adj2" fmla="val 13447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de-DE" sz="1100" b="1" dirty="0" smtClean="0">
                <a:solidFill>
                  <a:srgbClr val="000000"/>
                </a:solidFill>
                <a:latin typeface="Trebuchet MS" pitchFamily="34" charset="0"/>
              </a:rPr>
              <a:t>Thema steht im Vordergrund!</a:t>
            </a:r>
          </a:p>
          <a:p>
            <a:pPr algn="ctr">
              <a:lnSpc>
                <a:spcPts val="1200"/>
              </a:lnSpc>
              <a:spcAft>
                <a:spcPts val="600"/>
              </a:spcAft>
            </a:pPr>
            <a:r>
              <a:rPr lang="de-DE" sz="1100" b="1" dirty="0" smtClean="0">
                <a:solidFill>
                  <a:srgbClr val="000000"/>
                </a:solidFill>
                <a:latin typeface="Trebuchet MS" pitchFamily="34" charset="0"/>
              </a:rPr>
              <a:t>Institutionen nur </a:t>
            </a:r>
            <a:br>
              <a:rPr lang="de-DE" sz="1100" b="1" dirty="0" smtClean="0">
                <a:solidFill>
                  <a:srgbClr val="000000"/>
                </a:solidFill>
                <a:latin typeface="Trebuchet MS" pitchFamily="34" charset="0"/>
              </a:rPr>
            </a:br>
            <a:r>
              <a:rPr lang="de-DE" sz="1100" b="1" dirty="0" smtClean="0">
                <a:solidFill>
                  <a:srgbClr val="000000"/>
                </a:solidFill>
                <a:latin typeface="Trebuchet MS" pitchFamily="34" charset="0"/>
              </a:rPr>
              <a:t>„Garanten für Seriosität“!</a:t>
            </a:r>
            <a:endParaRPr lang="de-DE" sz="1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6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R-Erbschaften-DW_EKiBa-Ratgeber-2013-07-3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2000"/>
            <a:ext cx="4556786" cy="5661198"/>
          </a:xfrm>
          <a:prstGeom prst="rect">
            <a:avLst/>
          </a:prstGeom>
        </p:spPr>
      </p:pic>
      <p:pic>
        <p:nvPicPr>
          <p:cNvPr id="6" name="Grafik 5" descr="FR-Erbschaften-DW_EKiBa-Ratgeber-2013-07-31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612000"/>
            <a:ext cx="4534767" cy="56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</Words>
  <Application>Microsoft Office PowerPoint</Application>
  <PresentationFormat>Bildschirmpräsentation (4:3)</PresentationFormat>
  <Paragraphs>84</Paragraphs>
  <Slides>24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24</vt:i4>
      </vt:variant>
    </vt:vector>
  </HeadingPairs>
  <TitlesOfParts>
    <vt:vector size="27" baseType="lpstr">
      <vt:lpstr>TSt</vt:lpstr>
      <vt:lpstr>Benutzerdefiniertes Design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Torsten Sternberg</dc:creator>
  <cp:lastModifiedBy>TSternberg</cp:lastModifiedBy>
  <cp:revision>279</cp:revision>
  <cp:lastPrinted>2013-11-07T11:18:54Z</cp:lastPrinted>
  <dcterms:created xsi:type="dcterms:W3CDTF">2012-02-14T05:24:57Z</dcterms:created>
  <dcterms:modified xsi:type="dcterms:W3CDTF">2016-02-10T04:29:03Z</dcterms:modified>
</cp:coreProperties>
</file>